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74" r:id="rId3"/>
    <p:sldId id="257" r:id="rId4"/>
    <p:sldId id="258" r:id="rId5"/>
    <p:sldId id="260" r:id="rId6"/>
    <p:sldId id="266" r:id="rId7"/>
    <p:sldId id="267" r:id="rId8"/>
    <p:sldId id="268" r:id="rId9"/>
    <p:sldId id="269" r:id="rId10"/>
    <p:sldId id="270" r:id="rId11"/>
    <p:sldId id="271" r:id="rId12"/>
    <p:sldId id="272" r:id="rId13"/>
    <p:sldId id="273" r:id="rId14"/>
    <p:sldId id="259" r:id="rId15"/>
    <p:sldId id="264" r:id="rId16"/>
    <p:sldId id="265" r:id="rId17"/>
    <p:sldId id="263" r:id="rId18"/>
    <p:sldId id="26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p:normalViewPr>
  <p:slideViewPr>
    <p:cSldViewPr snapToGrid="0">
      <p:cViewPr>
        <p:scale>
          <a:sx n="50" d="100"/>
          <a:sy n="50" d="100"/>
        </p:scale>
        <p:origin x="-1500" y="-59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10B597DA-A8D0-47FA-9DA1-68C293DEF8BB}" type="datetimeFigureOut">
              <a:rPr lang="en-IN" smtClean="0"/>
              <a:pPr/>
              <a:t>10-04-2021</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2FC52560-E38F-4AE9-A784-98800D3C1E43}" type="slidenum">
              <a:rPr lang="en-IN" smtClean="0"/>
              <a:pPr/>
              <a:t>‹#›</a:t>
            </a:fld>
            <a:endParaRPr lang="en-IN"/>
          </a:p>
        </p:txBody>
      </p:sp>
    </p:spTree>
    <p:extLst>
      <p:ext uri="{BB962C8B-B14F-4D97-AF65-F5344CB8AC3E}">
        <p14:creationId xmlns:p14="http://schemas.microsoft.com/office/powerpoint/2010/main" xmlns="" val="3510296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B597DA-A8D0-47FA-9DA1-68C293DEF8BB}" type="datetimeFigureOut">
              <a:rPr lang="en-IN" smtClean="0"/>
              <a:pPr/>
              <a:t>10-04-2021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C52560-E38F-4AE9-A784-98800D3C1E43}" type="slidenum">
              <a:rPr lang="en-IN" smtClean="0"/>
              <a:pPr/>
              <a:t>‹#›</a:t>
            </a:fld>
            <a:endParaRPr lang="en-IN"/>
          </a:p>
        </p:txBody>
      </p:sp>
    </p:spTree>
    <p:extLst>
      <p:ext uri="{BB962C8B-B14F-4D97-AF65-F5344CB8AC3E}">
        <p14:creationId xmlns:p14="http://schemas.microsoft.com/office/powerpoint/2010/main" xmlns="" val="4079425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0B597DA-A8D0-47FA-9DA1-68C293DEF8BB}" type="datetimeFigureOut">
              <a:rPr lang="en-IN" smtClean="0"/>
              <a:pPr/>
              <a:t>10-04-2021</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2FC52560-E38F-4AE9-A784-98800D3C1E43}" type="slidenum">
              <a:rPr lang="en-IN" smtClean="0"/>
              <a:pPr/>
              <a:t>‹#›</a:t>
            </a:fld>
            <a:endParaRPr lang="en-IN"/>
          </a:p>
        </p:txBody>
      </p:sp>
    </p:spTree>
    <p:extLst>
      <p:ext uri="{BB962C8B-B14F-4D97-AF65-F5344CB8AC3E}">
        <p14:creationId xmlns:p14="http://schemas.microsoft.com/office/powerpoint/2010/main" xmlns="" val="1724907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0B597DA-A8D0-47FA-9DA1-68C293DEF8BB}" type="datetimeFigureOut">
              <a:rPr lang="en-IN" smtClean="0"/>
              <a:pPr/>
              <a:t>10-04-2021</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2FC52560-E38F-4AE9-A784-98800D3C1E43}" type="slidenum">
              <a:rPr lang="en-IN" smtClean="0"/>
              <a:pPr/>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xmlns="" val="2268235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10B597DA-A8D0-47FA-9DA1-68C293DEF8BB}" type="datetimeFigureOut">
              <a:rPr lang="en-IN" smtClean="0"/>
              <a:pPr/>
              <a:t>10-04-2021</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2FC52560-E38F-4AE9-A784-98800D3C1E43}" type="slidenum">
              <a:rPr lang="en-IN" smtClean="0"/>
              <a:pPr/>
              <a:t>‹#›</a:t>
            </a:fld>
            <a:endParaRPr lang="en-IN"/>
          </a:p>
        </p:txBody>
      </p:sp>
    </p:spTree>
    <p:extLst>
      <p:ext uri="{BB962C8B-B14F-4D97-AF65-F5344CB8AC3E}">
        <p14:creationId xmlns:p14="http://schemas.microsoft.com/office/powerpoint/2010/main" xmlns="" val="24714219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0B597DA-A8D0-47FA-9DA1-68C293DEF8BB}" type="datetimeFigureOut">
              <a:rPr lang="en-IN" smtClean="0"/>
              <a:pPr/>
              <a:t>10-04-2021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FC52560-E38F-4AE9-A784-98800D3C1E43}" type="slidenum">
              <a:rPr lang="en-IN" smtClean="0"/>
              <a:pPr/>
              <a:t>‹#›</a:t>
            </a:fld>
            <a:endParaRPr lang="en-IN"/>
          </a:p>
        </p:txBody>
      </p:sp>
    </p:spTree>
    <p:extLst>
      <p:ext uri="{BB962C8B-B14F-4D97-AF65-F5344CB8AC3E}">
        <p14:creationId xmlns:p14="http://schemas.microsoft.com/office/powerpoint/2010/main" xmlns="" val="38671818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0B597DA-A8D0-47FA-9DA1-68C293DEF8BB}" type="datetimeFigureOut">
              <a:rPr lang="en-IN" smtClean="0"/>
              <a:pPr/>
              <a:t>10-04-2021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FC52560-E38F-4AE9-A784-98800D3C1E43}" type="slidenum">
              <a:rPr lang="en-IN" smtClean="0"/>
              <a:pPr/>
              <a:t>‹#›</a:t>
            </a:fld>
            <a:endParaRPr lang="en-IN"/>
          </a:p>
        </p:txBody>
      </p:sp>
    </p:spTree>
    <p:extLst>
      <p:ext uri="{BB962C8B-B14F-4D97-AF65-F5344CB8AC3E}">
        <p14:creationId xmlns:p14="http://schemas.microsoft.com/office/powerpoint/2010/main" xmlns="" val="41687844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B597DA-A8D0-47FA-9DA1-68C293DEF8BB}" type="datetimeFigureOut">
              <a:rPr lang="en-IN" smtClean="0"/>
              <a:pPr/>
              <a:t>10-04-2021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C52560-E38F-4AE9-A784-98800D3C1E43}" type="slidenum">
              <a:rPr lang="en-IN" smtClean="0"/>
              <a:pPr/>
              <a:t>‹#›</a:t>
            </a:fld>
            <a:endParaRPr lang="en-IN"/>
          </a:p>
        </p:txBody>
      </p:sp>
    </p:spTree>
    <p:extLst>
      <p:ext uri="{BB962C8B-B14F-4D97-AF65-F5344CB8AC3E}">
        <p14:creationId xmlns:p14="http://schemas.microsoft.com/office/powerpoint/2010/main" xmlns="" val="3025766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10B597DA-A8D0-47FA-9DA1-68C293DEF8BB}" type="datetimeFigureOut">
              <a:rPr lang="en-IN" smtClean="0"/>
              <a:pPr/>
              <a:t>10-04-2021</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2FC52560-E38F-4AE9-A784-98800D3C1E43}" type="slidenum">
              <a:rPr lang="en-IN" smtClean="0"/>
              <a:pPr/>
              <a:t>‹#›</a:t>
            </a:fld>
            <a:endParaRPr lang="en-IN"/>
          </a:p>
        </p:txBody>
      </p:sp>
    </p:spTree>
    <p:extLst>
      <p:ext uri="{BB962C8B-B14F-4D97-AF65-F5344CB8AC3E}">
        <p14:creationId xmlns:p14="http://schemas.microsoft.com/office/powerpoint/2010/main" xmlns="" val="3433371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B597DA-A8D0-47FA-9DA1-68C293DEF8BB}" type="datetimeFigureOut">
              <a:rPr lang="en-IN" smtClean="0"/>
              <a:pPr/>
              <a:t>10-04-2021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C52560-E38F-4AE9-A784-98800D3C1E43}" type="slidenum">
              <a:rPr lang="en-IN" smtClean="0"/>
              <a:pPr/>
              <a:t>‹#›</a:t>
            </a:fld>
            <a:endParaRPr lang="en-IN"/>
          </a:p>
        </p:txBody>
      </p:sp>
    </p:spTree>
    <p:extLst>
      <p:ext uri="{BB962C8B-B14F-4D97-AF65-F5344CB8AC3E}">
        <p14:creationId xmlns:p14="http://schemas.microsoft.com/office/powerpoint/2010/main" xmlns="" val="2647029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10B597DA-A8D0-47FA-9DA1-68C293DEF8BB}" type="datetimeFigureOut">
              <a:rPr lang="en-IN" smtClean="0"/>
              <a:pPr/>
              <a:t>10-04-2021</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2FC52560-E38F-4AE9-A784-98800D3C1E43}" type="slidenum">
              <a:rPr lang="en-IN" smtClean="0"/>
              <a:pPr/>
              <a:t>‹#›</a:t>
            </a:fld>
            <a:endParaRPr lang="en-IN"/>
          </a:p>
        </p:txBody>
      </p:sp>
    </p:spTree>
    <p:extLst>
      <p:ext uri="{BB962C8B-B14F-4D97-AF65-F5344CB8AC3E}">
        <p14:creationId xmlns:p14="http://schemas.microsoft.com/office/powerpoint/2010/main" xmlns="" val="3265419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B597DA-A8D0-47FA-9DA1-68C293DEF8BB}" type="datetimeFigureOut">
              <a:rPr lang="en-IN" smtClean="0"/>
              <a:pPr/>
              <a:t>10-04-2021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C52560-E38F-4AE9-A784-98800D3C1E43}" type="slidenum">
              <a:rPr lang="en-IN" smtClean="0"/>
              <a:pPr/>
              <a:t>‹#›</a:t>
            </a:fld>
            <a:endParaRPr lang="en-IN"/>
          </a:p>
        </p:txBody>
      </p:sp>
    </p:spTree>
    <p:extLst>
      <p:ext uri="{BB962C8B-B14F-4D97-AF65-F5344CB8AC3E}">
        <p14:creationId xmlns:p14="http://schemas.microsoft.com/office/powerpoint/2010/main" xmlns="" val="1925222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B597DA-A8D0-47FA-9DA1-68C293DEF8BB}" type="datetimeFigureOut">
              <a:rPr lang="en-IN" smtClean="0"/>
              <a:pPr/>
              <a:t>10-04-2021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FC52560-E38F-4AE9-A784-98800D3C1E43}" type="slidenum">
              <a:rPr lang="en-IN" smtClean="0"/>
              <a:pPr/>
              <a:t>‹#›</a:t>
            </a:fld>
            <a:endParaRPr lang="en-IN"/>
          </a:p>
        </p:txBody>
      </p:sp>
    </p:spTree>
    <p:extLst>
      <p:ext uri="{BB962C8B-B14F-4D97-AF65-F5344CB8AC3E}">
        <p14:creationId xmlns:p14="http://schemas.microsoft.com/office/powerpoint/2010/main" xmlns="" val="2312493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597DA-A8D0-47FA-9DA1-68C293DEF8BB}" type="datetimeFigureOut">
              <a:rPr lang="en-IN" smtClean="0"/>
              <a:pPr/>
              <a:t>10-04-2021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FC52560-E38F-4AE9-A784-98800D3C1E43}" type="slidenum">
              <a:rPr lang="en-IN" smtClean="0"/>
              <a:pPr/>
              <a:t>‹#›</a:t>
            </a:fld>
            <a:endParaRPr lang="en-IN"/>
          </a:p>
        </p:txBody>
      </p:sp>
    </p:spTree>
    <p:extLst>
      <p:ext uri="{BB962C8B-B14F-4D97-AF65-F5344CB8AC3E}">
        <p14:creationId xmlns:p14="http://schemas.microsoft.com/office/powerpoint/2010/main" xmlns="" val="3484630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B597DA-A8D0-47FA-9DA1-68C293DEF8BB}" type="datetimeFigureOut">
              <a:rPr lang="en-IN" smtClean="0"/>
              <a:pPr/>
              <a:t>10-04-2021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FC52560-E38F-4AE9-A784-98800D3C1E43}" type="slidenum">
              <a:rPr lang="en-IN" smtClean="0"/>
              <a:pPr/>
              <a:t>‹#›</a:t>
            </a:fld>
            <a:endParaRPr lang="en-IN"/>
          </a:p>
        </p:txBody>
      </p:sp>
    </p:spTree>
    <p:extLst>
      <p:ext uri="{BB962C8B-B14F-4D97-AF65-F5344CB8AC3E}">
        <p14:creationId xmlns:p14="http://schemas.microsoft.com/office/powerpoint/2010/main" xmlns="" val="3251888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B597DA-A8D0-47FA-9DA1-68C293DEF8BB}" type="datetimeFigureOut">
              <a:rPr lang="en-IN" smtClean="0"/>
              <a:pPr/>
              <a:t>10-04-2021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C52560-E38F-4AE9-A784-98800D3C1E43}" type="slidenum">
              <a:rPr lang="en-IN" smtClean="0"/>
              <a:pPr/>
              <a:t>‹#›</a:t>
            </a:fld>
            <a:endParaRPr lang="en-IN"/>
          </a:p>
        </p:txBody>
      </p:sp>
    </p:spTree>
    <p:extLst>
      <p:ext uri="{BB962C8B-B14F-4D97-AF65-F5344CB8AC3E}">
        <p14:creationId xmlns:p14="http://schemas.microsoft.com/office/powerpoint/2010/main" xmlns="" val="2049902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B597DA-A8D0-47FA-9DA1-68C293DEF8BB}" type="datetimeFigureOut">
              <a:rPr lang="en-IN" smtClean="0"/>
              <a:pPr/>
              <a:t>10-04-2021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C52560-E38F-4AE9-A784-98800D3C1E43}" type="slidenum">
              <a:rPr lang="en-IN" smtClean="0"/>
              <a:pPr/>
              <a:t>‹#›</a:t>
            </a:fld>
            <a:endParaRPr lang="en-IN"/>
          </a:p>
        </p:txBody>
      </p:sp>
    </p:spTree>
    <p:extLst>
      <p:ext uri="{BB962C8B-B14F-4D97-AF65-F5344CB8AC3E}">
        <p14:creationId xmlns:p14="http://schemas.microsoft.com/office/powerpoint/2010/main" xmlns="" val="3497921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xmlns=""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0B597DA-A8D0-47FA-9DA1-68C293DEF8BB}" type="datetimeFigureOut">
              <a:rPr lang="en-IN" smtClean="0"/>
              <a:pPr/>
              <a:t>10-04-2021</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FC52560-E38F-4AE9-A784-98800D3C1E43}" type="slidenum">
              <a:rPr lang="en-IN" smtClean="0"/>
              <a:pPr/>
              <a:t>‹#›</a:t>
            </a:fld>
            <a:endParaRPr lang="en-IN"/>
          </a:p>
        </p:txBody>
      </p:sp>
    </p:spTree>
    <p:extLst>
      <p:ext uri="{BB962C8B-B14F-4D97-AF65-F5344CB8AC3E}">
        <p14:creationId xmlns:p14="http://schemas.microsoft.com/office/powerpoint/2010/main" xmlns="" val="3968230507"/>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www.ijettjournal.org/volume-3/issue-1/IJETT-V3I1P204.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0BBBE4-BA88-44E1-9C8B-B336AFA1B045}"/>
              </a:ext>
            </a:extLst>
          </p:cNvPr>
          <p:cNvSpPr>
            <a:spLocks noGrp="1"/>
          </p:cNvSpPr>
          <p:nvPr>
            <p:ph type="ctrTitle"/>
          </p:nvPr>
        </p:nvSpPr>
        <p:spPr>
          <a:xfrm>
            <a:off x="3045368" y="2043663"/>
            <a:ext cx="6105194" cy="2031055"/>
          </a:xfrm>
        </p:spPr>
        <p:txBody>
          <a:bodyPr>
            <a:normAutofit fontScale="90000"/>
          </a:bodyPr>
          <a:lstStyle/>
          <a:p>
            <a:pPr algn="ctr"/>
            <a:r>
              <a:rPr lang="en-IN" dirty="0">
                <a:solidFill>
                  <a:schemeClr val="accent1"/>
                </a:solidFill>
                <a:effectLst>
                  <a:outerShdw blurRad="50800" dist="101600" algn="l" rotWithShape="0">
                    <a:schemeClr val="accent4">
                      <a:lumMod val="40000"/>
                      <a:lumOff val="60000"/>
                      <a:alpha val="51000"/>
                    </a:schemeClr>
                  </a:outerShdw>
                </a:effectLst>
                <a:latin typeface="Broadway" panose="04040905080B02020502" pitchFamily="82" charset="0"/>
              </a:rPr>
              <a:t>QUALITY CHECK OF CROPS</a:t>
            </a:r>
          </a:p>
        </p:txBody>
      </p:sp>
      <p:sp>
        <p:nvSpPr>
          <p:cNvPr id="3" name="Subtitle 2">
            <a:extLst>
              <a:ext uri="{FF2B5EF4-FFF2-40B4-BE49-F238E27FC236}">
                <a16:creationId xmlns:a16="http://schemas.microsoft.com/office/drawing/2014/main" xmlns="" id="{BEA4290A-5F71-4F23-9AA6-1909906C9B34}"/>
              </a:ext>
            </a:extLst>
          </p:cNvPr>
          <p:cNvSpPr>
            <a:spLocks noGrp="1"/>
          </p:cNvSpPr>
          <p:nvPr>
            <p:ph type="subTitle" idx="1"/>
          </p:nvPr>
        </p:nvSpPr>
        <p:spPr>
          <a:xfrm>
            <a:off x="3045368" y="4074718"/>
            <a:ext cx="6105194" cy="682079"/>
          </a:xfrm>
        </p:spPr>
        <p:txBody>
          <a:bodyPr>
            <a:normAutofit/>
          </a:bodyPr>
          <a:lstStyle/>
          <a:p>
            <a:pPr algn="ctr"/>
            <a:r>
              <a:rPr lang="en-IN" sz="2800" dirty="0">
                <a:solidFill>
                  <a:schemeClr val="accent1"/>
                </a:solidFill>
                <a:latin typeface="Broadway" panose="04040905080B02020502" pitchFamily="82" charset="0"/>
              </a:rPr>
              <a:t>Using Weather prediction</a:t>
            </a:r>
          </a:p>
          <a:p>
            <a:pPr algn="ctr"/>
            <a:endParaRPr lang="en-IN" dirty="0">
              <a:solidFill>
                <a:srgbClr val="FFFFFF"/>
              </a:solidFill>
            </a:endParaRPr>
          </a:p>
          <a:p>
            <a:pPr algn="ctr"/>
            <a:endParaRPr lang="en-IN" dirty="0">
              <a:solidFill>
                <a:srgbClr val="FFFFFF"/>
              </a:solidFill>
            </a:endParaRPr>
          </a:p>
        </p:txBody>
      </p:sp>
      <p:sp>
        <p:nvSpPr>
          <p:cNvPr id="4" name="TextBox 3">
            <a:extLst>
              <a:ext uri="{FF2B5EF4-FFF2-40B4-BE49-F238E27FC236}">
                <a16:creationId xmlns:a16="http://schemas.microsoft.com/office/drawing/2014/main" xmlns="" id="{2562B0A3-3497-4D48-89A4-78C6C8D3244D}"/>
              </a:ext>
            </a:extLst>
          </p:cNvPr>
          <p:cNvSpPr txBox="1"/>
          <p:nvPr/>
        </p:nvSpPr>
        <p:spPr>
          <a:xfrm>
            <a:off x="3905250" y="4842522"/>
            <a:ext cx="4381500" cy="1323439"/>
          </a:xfrm>
          <a:prstGeom prst="rect">
            <a:avLst/>
          </a:prstGeom>
          <a:noFill/>
        </p:spPr>
        <p:txBody>
          <a:bodyPr wrap="square" rtlCol="0">
            <a:spAutoFit/>
          </a:bodyPr>
          <a:lstStyle/>
          <a:p>
            <a:pPr algn="ctr"/>
            <a:r>
              <a:rPr lang="en-IN" sz="2000" dirty="0">
                <a:highlight>
                  <a:srgbClr val="000000"/>
                </a:highlight>
                <a:latin typeface="Britannic Bold" panose="020B0903060703020204" pitchFamily="34" charset="0"/>
                <a:cs typeface="Aharoni" panose="02010803020104030203" pitchFamily="2" charset="-79"/>
              </a:rPr>
              <a:t>Purushottam Mathur (19BEE0299)</a:t>
            </a:r>
          </a:p>
          <a:p>
            <a:pPr algn="ctr"/>
            <a:r>
              <a:rPr lang="en-IN" sz="2000" dirty="0" smtClean="0">
                <a:highlight>
                  <a:srgbClr val="000000"/>
                </a:highlight>
                <a:latin typeface="Britannic Bold" panose="020B0903060703020204" pitchFamily="34" charset="0"/>
                <a:cs typeface="Aharoni" panose="02010803020104030203" pitchFamily="2" charset="-79"/>
              </a:rPr>
              <a:t>VIKAS KUMAR NIGAM (19BEE0261)</a:t>
            </a:r>
          </a:p>
          <a:p>
            <a:pPr algn="ctr"/>
            <a:r>
              <a:rPr lang="en-IN" sz="2000" dirty="0" smtClean="0">
                <a:highlight>
                  <a:srgbClr val="000000"/>
                </a:highlight>
                <a:latin typeface="Britannic Bold" panose="020B0903060703020204" pitchFamily="34" charset="0"/>
                <a:cs typeface="Aharoni" panose="02010803020104030203" pitchFamily="2" charset="-79"/>
              </a:rPr>
              <a:t>SHAKSHAM TUNWAL (19BEE0282)</a:t>
            </a:r>
          </a:p>
          <a:p>
            <a:pPr algn="ctr"/>
            <a:r>
              <a:rPr lang="en-IN" sz="2000" dirty="0" smtClean="0">
                <a:highlight>
                  <a:srgbClr val="000000"/>
                </a:highlight>
                <a:latin typeface="Britannic Bold" panose="020B0903060703020204" pitchFamily="34" charset="0"/>
                <a:cs typeface="Aharoni" panose="02010803020104030203" pitchFamily="2" charset="-79"/>
              </a:rPr>
              <a:t>SHUBHAM MITTAL (19BEE0286)</a:t>
            </a:r>
            <a:endParaRPr lang="en-IN" sz="2000" dirty="0">
              <a:highlight>
                <a:srgbClr val="000000"/>
              </a:highlight>
              <a:latin typeface="Britannic Bold" panose="020B0903060703020204" pitchFamily="34" charset="0"/>
              <a:cs typeface="Aharoni" panose="02010803020104030203" pitchFamily="2" charset="-79"/>
            </a:endParaRPr>
          </a:p>
        </p:txBody>
      </p:sp>
    </p:spTree>
    <p:extLst>
      <p:ext uri="{BB962C8B-B14F-4D97-AF65-F5344CB8AC3E}">
        <p14:creationId xmlns:p14="http://schemas.microsoft.com/office/powerpoint/2010/main" xmlns="" val="208961172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373"/>
            <a:ext cx="3600450" cy="645327"/>
          </a:xfrm>
        </p:spPr>
        <p:txBody>
          <a:bodyPr>
            <a:normAutofit fontScale="90000"/>
          </a:bodyPr>
          <a:lstStyle/>
          <a:p>
            <a:r>
              <a:rPr lang="en-US" dirty="0" smtClean="0"/>
              <a:t>HARDWARE</a:t>
            </a:r>
            <a:br>
              <a:rPr lang="en-US" dirty="0" smtClean="0"/>
            </a:br>
            <a:endParaRPr lang="en-US" dirty="0"/>
          </a:p>
        </p:txBody>
      </p:sp>
      <p:pic>
        <p:nvPicPr>
          <p:cNvPr id="5122" name="Picture 2"/>
          <p:cNvPicPr>
            <a:picLocks noChangeAspect="1" noChangeArrowheads="1"/>
          </p:cNvPicPr>
          <p:nvPr/>
        </p:nvPicPr>
        <p:blipFill>
          <a:blip r:embed="rId2"/>
          <a:srcRect/>
          <a:stretch>
            <a:fillRect/>
          </a:stretch>
        </p:blipFill>
        <p:spPr bwMode="auto">
          <a:xfrm>
            <a:off x="819150" y="1733551"/>
            <a:ext cx="10553700" cy="44958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1" y="0"/>
            <a:ext cx="5981700" cy="6858000"/>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5791200" y="0"/>
            <a:ext cx="6400800" cy="6857999"/>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D1B65E-F647-4940-AA09-512BFACFD6B3}"/>
              </a:ext>
            </a:extLst>
          </p:cNvPr>
          <p:cNvSpPr>
            <a:spLocks noGrp="1"/>
          </p:cNvSpPr>
          <p:nvPr>
            <p:ph type="title"/>
          </p:nvPr>
        </p:nvSpPr>
        <p:spPr/>
        <p:txBody>
          <a:bodyPr/>
          <a:lstStyle/>
          <a:p>
            <a:r>
              <a:rPr lang="en-IN" dirty="0"/>
              <a:t>RESULTS &amp; DISCUSSIONS</a:t>
            </a:r>
          </a:p>
        </p:txBody>
      </p:sp>
      <p:sp>
        <p:nvSpPr>
          <p:cNvPr id="3" name="Content Placeholder 2">
            <a:extLst>
              <a:ext uri="{FF2B5EF4-FFF2-40B4-BE49-F238E27FC236}">
                <a16:creationId xmlns:a16="http://schemas.microsoft.com/office/drawing/2014/main" xmlns="" id="{605B089D-7B25-4830-8598-69EDFF2BF628}"/>
              </a:ext>
            </a:extLst>
          </p:cNvPr>
          <p:cNvSpPr>
            <a:spLocks noGrp="1"/>
          </p:cNvSpPr>
          <p:nvPr>
            <p:ph idx="1"/>
          </p:nvPr>
        </p:nvSpPr>
        <p:spPr/>
        <p:txBody>
          <a:bodyPr/>
          <a:lstStyle/>
          <a:p>
            <a:r>
              <a:rPr lang="en-IN" dirty="0"/>
              <a:t>The project defines the quality checking of crop successfully. It helps in establishing a proper connection between weather conditions and its effect on the growing crops.</a:t>
            </a:r>
          </a:p>
          <a:p>
            <a:r>
              <a:rPr lang="en-IN" dirty="0"/>
              <a:t>Output is as follows;     </a:t>
            </a:r>
          </a:p>
          <a:p>
            <a:endParaRPr lang="en-IN" dirty="0"/>
          </a:p>
        </p:txBody>
      </p:sp>
      <p:pic>
        <p:nvPicPr>
          <p:cNvPr id="4" name="Picture 3">
            <a:extLst>
              <a:ext uri="{FF2B5EF4-FFF2-40B4-BE49-F238E27FC236}">
                <a16:creationId xmlns:a16="http://schemas.microsoft.com/office/drawing/2014/main" xmlns="" id="{CB7455CD-F2DC-4A39-A7BE-5702E0C90C13}"/>
              </a:ext>
            </a:extLst>
          </p:cNvPr>
          <p:cNvPicPr/>
          <p:nvPr/>
        </p:nvPicPr>
        <p:blipFill>
          <a:blip r:embed="rId2"/>
          <a:stretch>
            <a:fillRect/>
          </a:stretch>
        </p:blipFill>
        <p:spPr>
          <a:xfrm>
            <a:off x="1123949" y="3855719"/>
            <a:ext cx="2981325" cy="1958975"/>
          </a:xfrm>
          <a:prstGeom prst="rect">
            <a:avLst/>
          </a:prstGeom>
        </p:spPr>
      </p:pic>
      <p:pic>
        <p:nvPicPr>
          <p:cNvPr id="5" name="Picture 4">
            <a:extLst>
              <a:ext uri="{FF2B5EF4-FFF2-40B4-BE49-F238E27FC236}">
                <a16:creationId xmlns:a16="http://schemas.microsoft.com/office/drawing/2014/main" xmlns="" id="{50B26A82-B298-4107-AA54-5AA3BA1A58A1}"/>
              </a:ext>
            </a:extLst>
          </p:cNvPr>
          <p:cNvPicPr/>
          <p:nvPr/>
        </p:nvPicPr>
        <p:blipFill>
          <a:blip r:embed="rId3" cstate="print"/>
          <a:stretch>
            <a:fillRect/>
          </a:stretch>
        </p:blipFill>
        <p:spPr>
          <a:xfrm>
            <a:off x="4867275" y="3710304"/>
            <a:ext cx="2743200" cy="2104390"/>
          </a:xfrm>
          <a:prstGeom prst="rect">
            <a:avLst/>
          </a:prstGeom>
        </p:spPr>
      </p:pic>
      <p:pic>
        <p:nvPicPr>
          <p:cNvPr id="6" name="Picture 5">
            <a:extLst>
              <a:ext uri="{FF2B5EF4-FFF2-40B4-BE49-F238E27FC236}">
                <a16:creationId xmlns:a16="http://schemas.microsoft.com/office/drawing/2014/main" xmlns="" id="{21BAEAFE-8474-42C5-ACD2-D566A600B52D}"/>
              </a:ext>
            </a:extLst>
          </p:cNvPr>
          <p:cNvPicPr/>
          <p:nvPr/>
        </p:nvPicPr>
        <p:blipFill>
          <a:blip r:embed="rId4">
            <a:extLst>
              <a:ext uri="{28A0092B-C50C-407E-A947-70E740481C1C}">
                <a14:useLocalDpi xmlns:a14="http://schemas.microsoft.com/office/drawing/2010/main" xmlns="" val="0"/>
              </a:ext>
            </a:extLst>
          </a:blip>
          <a:srcRect/>
          <a:stretch>
            <a:fillRect/>
          </a:stretch>
        </p:blipFill>
        <p:spPr bwMode="auto">
          <a:xfrm>
            <a:off x="8286749" y="3798569"/>
            <a:ext cx="2743200" cy="1927860"/>
          </a:xfrm>
          <a:prstGeom prst="rect">
            <a:avLst/>
          </a:prstGeom>
          <a:noFill/>
          <a:ln>
            <a:noFill/>
          </a:ln>
        </p:spPr>
      </p:pic>
    </p:spTree>
    <p:extLst>
      <p:ext uri="{BB962C8B-B14F-4D97-AF65-F5344CB8AC3E}">
        <p14:creationId xmlns:p14="http://schemas.microsoft.com/office/powerpoint/2010/main" xmlns="" val="74851933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EAFDD7E-2969-4068-A96D-35D765B669CF}"/>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80988" y="257175"/>
            <a:ext cx="3593212" cy="3533775"/>
          </a:xfrm>
          <a:prstGeom prst="rect">
            <a:avLst/>
          </a:prstGeom>
        </p:spPr>
      </p:pic>
      <p:pic>
        <p:nvPicPr>
          <p:cNvPr id="5" name="Picture 4">
            <a:extLst>
              <a:ext uri="{FF2B5EF4-FFF2-40B4-BE49-F238E27FC236}">
                <a16:creationId xmlns:a16="http://schemas.microsoft.com/office/drawing/2014/main" xmlns="" id="{BA923A40-CC0C-4C8B-B4C4-FFB5D3378739}"/>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995738" y="1612106"/>
            <a:ext cx="3826532" cy="3633788"/>
          </a:xfrm>
          <a:prstGeom prst="rect">
            <a:avLst/>
          </a:prstGeom>
        </p:spPr>
      </p:pic>
      <p:pic>
        <p:nvPicPr>
          <p:cNvPr id="9" name="Picture 8">
            <a:extLst>
              <a:ext uri="{FF2B5EF4-FFF2-40B4-BE49-F238E27FC236}">
                <a16:creationId xmlns:a16="http://schemas.microsoft.com/office/drawing/2014/main" xmlns="" id="{59DD334D-93D5-4C38-917B-D81A39A1D6BC}"/>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943808" y="3429000"/>
            <a:ext cx="4040519" cy="3195638"/>
          </a:xfrm>
          <a:prstGeom prst="rect">
            <a:avLst/>
          </a:prstGeom>
        </p:spPr>
      </p:pic>
    </p:spTree>
    <p:extLst>
      <p:ext uri="{BB962C8B-B14F-4D97-AF65-F5344CB8AC3E}">
        <p14:creationId xmlns:p14="http://schemas.microsoft.com/office/powerpoint/2010/main" xmlns="" val="1479993970"/>
      </p:ext>
    </p:extLst>
  </p:cSld>
  <p:clrMapOvr>
    <a:masterClrMapping/>
  </p:clrMapOvr>
  <mc:AlternateContent xmlns:mc="http://schemas.openxmlformats.org/markup-compatibility/2006">
    <mc:Choice xmlns:p14="http://schemas.microsoft.com/office/powerpoint/2010/main" xmlns="" Requires="p14">
      <p:transition spd="slow" p14:dur="3400">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E5F5ED3-A235-42F2-8C53-7FDD3563EB5B}"/>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57250" y="604838"/>
            <a:ext cx="10172467" cy="5367338"/>
          </a:xfrm>
          <a:prstGeom prst="rect">
            <a:avLst/>
          </a:prstGeom>
        </p:spPr>
      </p:pic>
    </p:spTree>
    <p:extLst>
      <p:ext uri="{BB962C8B-B14F-4D97-AF65-F5344CB8AC3E}">
        <p14:creationId xmlns:p14="http://schemas.microsoft.com/office/powerpoint/2010/main" xmlns="" val="2194397932"/>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723DA9-F232-4D2D-864A-034537724CB1}"/>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xmlns="" id="{6DE1C2F0-77EB-448C-B178-CAA591E5D252}"/>
              </a:ext>
            </a:extLst>
          </p:cNvPr>
          <p:cNvSpPr>
            <a:spLocks noGrp="1"/>
          </p:cNvSpPr>
          <p:nvPr>
            <p:ph idx="1"/>
          </p:nvPr>
        </p:nvSpPr>
        <p:spPr/>
        <p:txBody>
          <a:bodyPr>
            <a:normAutofit fontScale="92500" lnSpcReduction="10000"/>
          </a:bodyPr>
          <a:lstStyle/>
          <a:p>
            <a:r>
              <a:rPr lang="en-IN" dirty="0"/>
              <a:t>This is a project created at ground level hence with basic necessities. We can formulate it more with various advanced evolutions in future.</a:t>
            </a:r>
          </a:p>
          <a:p>
            <a:r>
              <a:rPr lang="en-IN" dirty="0"/>
              <a:t>We have thought of some advanced versions;</a:t>
            </a:r>
          </a:p>
          <a:p>
            <a:pPr marL="0" indent="0">
              <a:buNone/>
            </a:pPr>
            <a:r>
              <a:rPr lang="en-IN" dirty="0"/>
              <a:t>	1. We can grab a Raspberry Pi board &amp; with the help of various sensors &amp; devices, we could grasp the parameters like temperature, pH of soil, humidity, ambience of field, etc. directly from hardware which right now we’re taking from Weather predicting models. Also we’d be keeping the models as it is to get the result with more accuracy &amp; perfection. As of now, we aren’t using noises but in the advanced development, we can use filters to work with noises. </a:t>
            </a:r>
          </a:p>
          <a:p>
            <a:pPr marL="0" indent="0">
              <a:buNone/>
            </a:pPr>
            <a:r>
              <a:rPr lang="en-IN" dirty="0"/>
              <a:t>	2. Crop quality check is an important technique also in Market development. We can launch an application to connect the buyers &amp; farmers. This would help both the sellers &amp; consumers in various different aspects. Also f </a:t>
            </a:r>
            <a:r>
              <a:rPr lang="en-IN" dirty="0" err="1"/>
              <a:t>inancially</a:t>
            </a:r>
            <a:r>
              <a:rPr lang="en-IN" dirty="0"/>
              <a:t>, as the middle agent system would be demolished.</a:t>
            </a:r>
          </a:p>
        </p:txBody>
      </p:sp>
    </p:spTree>
    <p:extLst>
      <p:ext uri="{BB962C8B-B14F-4D97-AF65-F5344CB8AC3E}">
        <p14:creationId xmlns:p14="http://schemas.microsoft.com/office/powerpoint/2010/main" xmlns="" val="173084256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B30761-4CFA-4820-9C80-2A57C066391B}"/>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xmlns="" id="{564D4C53-5F4F-4FC5-BBA2-FA7F22E817DE}"/>
              </a:ext>
            </a:extLst>
          </p:cNvPr>
          <p:cNvSpPr>
            <a:spLocks noGrp="1"/>
          </p:cNvSpPr>
          <p:nvPr>
            <p:ph idx="1"/>
          </p:nvPr>
        </p:nvSpPr>
        <p:spPr/>
        <p:txBody>
          <a:bodyPr>
            <a:normAutofit fontScale="77500" lnSpcReduction="20000"/>
          </a:bodyPr>
          <a:lstStyle/>
          <a:p>
            <a:r>
              <a:rPr lang="en-US" sz="1400" dirty="0" err="1">
                <a:effectLst/>
                <a:latin typeface="Calibri" panose="020F0502020204030204" pitchFamily="34" charset="0"/>
                <a:ea typeface="Calibri" panose="020F0502020204030204" pitchFamily="34" charset="0"/>
                <a:cs typeface="Times New Roman" panose="02020603050405020304" pitchFamily="18" charset="0"/>
              </a:rPr>
              <a:t>MohsenHayati</a:t>
            </a:r>
            <a:r>
              <a:rPr lang="en-US" sz="1400" dirty="0">
                <a:effectLst/>
                <a:latin typeface="Calibri" panose="020F0502020204030204" pitchFamily="34" charset="0"/>
                <a:ea typeface="Calibri" panose="020F0502020204030204" pitchFamily="34" charset="0"/>
                <a:cs typeface="Times New Roman" panose="02020603050405020304" pitchFamily="18" charset="0"/>
              </a:rPr>
              <a:t>, and Zahra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Mohebi,”Application</a:t>
            </a:r>
            <a:r>
              <a:rPr lang="en-US" sz="1400" dirty="0">
                <a:effectLst/>
                <a:latin typeface="Calibri" panose="020F0502020204030204" pitchFamily="34" charset="0"/>
                <a:ea typeface="Calibri" panose="020F0502020204030204" pitchFamily="34" charset="0"/>
                <a:cs typeface="Times New Roman" panose="02020603050405020304" pitchFamily="18" charset="0"/>
              </a:rPr>
              <a:t> of Artificial Neural Networks for Temperature     Forecasting,” World Academy of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Science,Engineering</a:t>
            </a:r>
            <a:r>
              <a:rPr lang="en-US" sz="1400" dirty="0">
                <a:effectLst/>
                <a:latin typeface="Calibri" panose="020F0502020204030204" pitchFamily="34" charset="0"/>
                <a:ea typeface="Calibri" panose="020F0502020204030204" pitchFamily="34" charset="0"/>
                <a:cs typeface="Times New Roman" panose="02020603050405020304" pitchFamily="18" charset="0"/>
              </a:rPr>
              <a:t> and Technology 28 2007.</a:t>
            </a:r>
          </a:p>
          <a:p>
            <a:r>
              <a:rPr lang="en-US" sz="1400" dirty="0">
                <a:effectLst/>
                <a:latin typeface="Calibri" panose="020F0502020204030204" pitchFamily="34" charset="0"/>
                <a:ea typeface="Calibri" panose="020F0502020204030204" pitchFamily="34" charset="0"/>
                <a:cs typeface="Times New Roman" panose="02020603050405020304" pitchFamily="18" charset="0"/>
              </a:rPr>
              <a:t>http://ijcsit.com/docs/Volume%207/vol7issue3/ijcsit2016070396.pdf</a:t>
            </a:r>
          </a:p>
          <a:p>
            <a:r>
              <a:rPr lang="en-US" sz="1400" dirty="0">
                <a:effectLst/>
                <a:latin typeface="Calibri" panose="020F0502020204030204" pitchFamily="34" charset="0"/>
                <a:ea typeface="Calibri" panose="020F0502020204030204" pitchFamily="34" charset="0"/>
                <a:cs typeface="Times New Roman" panose="02020603050405020304" pitchFamily="18" charset="0"/>
              </a:rPr>
              <a:t>Arvind Sharma, Prof. Manish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Manoria</a:t>
            </a:r>
            <a:r>
              <a:rPr lang="en-US" sz="1400" dirty="0">
                <a:effectLst/>
                <a:latin typeface="Calibri" panose="020F0502020204030204" pitchFamily="34" charset="0"/>
                <a:ea typeface="Calibri" panose="020F0502020204030204" pitchFamily="34" charset="0"/>
                <a:cs typeface="Times New Roman" panose="02020603050405020304" pitchFamily="18" charset="0"/>
              </a:rPr>
              <a:t>,” A Weather Forecasting System using concept of Soft Computing,” pp.12-20 (2006)</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Raúl Rojas,” The back propagation algorithm of Neural Networks - A Systematic Introduction, “chapter 7, ISBN 978-3540605058</a:t>
            </a:r>
          </a:p>
          <a:p>
            <a:r>
              <a:rPr lang="en-US" sz="1100" u="sng" dirty="0">
                <a:solidFill>
                  <a:srgbClr val="202124"/>
                </a:solidFill>
                <a:hlinkClick r:id="rId2"/>
              </a:rPr>
              <a:t>www.ijettjournal.org</a:t>
            </a:r>
            <a:r>
              <a:rPr lang="en-US" sz="1100" u="sng" dirty="0">
                <a:solidFill>
                  <a:srgbClr val="5F6368"/>
                </a:solidFill>
                <a:hlinkClick r:id="rId2"/>
              </a:rPr>
              <a:t> › volume-3 › issue-1</a:t>
            </a:r>
            <a:endParaRPr lang="en-US" sz="1100" u="sng" dirty="0">
              <a:solidFill>
                <a:srgbClr val="1A0DAB"/>
              </a:solidFill>
              <a:hlinkClick r:id="rId2"/>
            </a:endParaRPr>
          </a:p>
          <a:p>
            <a:pPr marL="0" indent="0">
              <a:buNone/>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K.M.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Neaupane</a:t>
            </a:r>
            <a:r>
              <a:rPr lang="en-US" sz="1400" dirty="0">
                <a:effectLst/>
                <a:latin typeface="Calibri" panose="020F0502020204030204" pitchFamily="34" charset="0"/>
                <a:ea typeface="Calibri" panose="020F0502020204030204" pitchFamily="34" charset="0"/>
                <a:cs typeface="Times New Roman" panose="02020603050405020304" pitchFamily="18" charset="0"/>
              </a:rPr>
              <a:t>, S.H.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Achet</a:t>
            </a:r>
            <a:r>
              <a:rPr lang="en-US" sz="1400" dirty="0">
                <a:effectLst/>
                <a:latin typeface="Calibri" panose="020F0502020204030204" pitchFamily="34" charset="0"/>
                <a:ea typeface="Calibri" panose="020F0502020204030204" pitchFamily="34" charset="0"/>
                <a:cs typeface="Times New Roman" panose="02020603050405020304" pitchFamily="18" charset="0"/>
              </a:rPr>
              <a:t>,” Use of backpropagation neural network for landslide monitoring,” Engineering Geology 74 (2004) 213–226.</a:t>
            </a:r>
          </a:p>
          <a:p>
            <a:pPr>
              <a:lnSpc>
                <a:spcPct val="107000"/>
              </a:lnSpc>
              <a:spcAft>
                <a:spcPts val="80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https://statisticsbyjim.com/regression/predictions-regression/</a:t>
            </a:r>
          </a:p>
          <a:p>
            <a:pP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http://www.wunderground.com/history/airport/VABB/2010/9/1/CustomHi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story.html?dayend</a:t>
            </a:r>
            <a:r>
              <a:rPr lang="en-US" sz="1400" dirty="0">
                <a:effectLst/>
                <a:latin typeface="Calibri" panose="020F0502020204030204" pitchFamily="34" charset="0"/>
                <a:ea typeface="Calibri" panose="020F0502020204030204" pitchFamily="34" charset="0"/>
                <a:cs typeface="Times New Roman" panose="02020603050405020304" pitchFamily="18" charset="0"/>
              </a:rPr>
              <a:t>=1&amp;monthend=9&amp;yearend=2011&amp;req_city=</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NA&amp;req</a:t>
            </a:r>
            <a:r>
              <a:rPr lang="en-US" sz="1400" dirty="0">
                <a:effectLst/>
                <a:latin typeface="Calibri" panose="020F0502020204030204" pitchFamily="34" charset="0"/>
                <a:ea typeface="Calibri" panose="020F0502020204030204" pitchFamily="34" charset="0"/>
                <a:cs typeface="Times New Roman" panose="02020603050405020304" pitchFamily="18" charset="0"/>
              </a:rPr>
              <a:t>_ state=</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NA&amp;req_statename</a:t>
            </a:r>
            <a:r>
              <a:rPr lang="en-US" sz="1400" dirty="0">
                <a:effectLst/>
                <a:latin typeface="Calibri" panose="020F0502020204030204" pitchFamily="34" charset="0"/>
                <a:ea typeface="Calibri" panose="020F0502020204030204" pitchFamily="34" charset="0"/>
                <a:cs typeface="Times New Roman" panose="02020603050405020304" pitchFamily="18" charset="0"/>
              </a:rPr>
              <a:t>=NA [6]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lai</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l.l.</a:t>
            </a:r>
            <a:r>
              <a:rPr lang="en-US" sz="1400" dirty="0">
                <a:effectLst/>
                <a:latin typeface="Calibri" panose="020F0502020204030204" pitchFamily="34" charset="0"/>
                <a:ea typeface="Calibri" panose="020F0502020204030204" pitchFamily="34" charset="0"/>
                <a:cs typeface="Times New Roman" panose="02020603050405020304" pitchFamily="18" charset="0"/>
              </a:rPr>
              <a:t> et al.” Intelligent weather forecast” Third international conference on machine learning and cybernetics, shanghai, 2004</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www.sciencedirect.com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solidFill>
                  <a:srgbClr val="000000"/>
                </a:solidFill>
                <a:effectLst/>
                <a:latin typeface="Times New Roman" panose="02020603050405020304" pitchFamily="18" charset="0"/>
                <a:ea typeface="Calibri" panose="020F0502020204030204" pitchFamily="34" charset="0"/>
              </a:rPr>
              <a:t>(</a:t>
            </a:r>
            <a:r>
              <a:rPr lang="en-US" sz="1400" dirty="0" err="1">
                <a:solidFill>
                  <a:srgbClr val="000000"/>
                </a:solidFill>
                <a:effectLst/>
                <a:latin typeface="Times New Roman" panose="02020603050405020304" pitchFamily="18" charset="0"/>
                <a:ea typeface="Calibri" panose="020F0502020204030204" pitchFamily="34" charset="0"/>
              </a:rPr>
              <a:t>Songsheng</a:t>
            </a:r>
            <a:r>
              <a:rPr lang="en-US" sz="1400" dirty="0">
                <a:solidFill>
                  <a:srgbClr val="000000"/>
                </a:solidFill>
                <a:effectLst/>
                <a:latin typeface="Times New Roman" panose="02020603050405020304" pitchFamily="18" charset="0"/>
                <a:ea typeface="Calibri" panose="020F0502020204030204" pitchFamily="34" charset="0"/>
              </a:rPr>
              <a:t> Li)</a:t>
            </a:r>
            <a:r>
              <a:rPr lang="en-US" sz="1400" dirty="0">
                <a:solidFill>
                  <a:srgbClr val="333333"/>
                </a:solidFill>
                <a:effectLst/>
                <a:latin typeface="Arial" panose="020B0604020202020204" pitchFamily="34" charset="0"/>
                <a:ea typeface="Calibri" panose="020F0502020204030204" pitchFamily="34" charset="0"/>
              </a:rPr>
              <a:t>"Prediction of Body Temperature from Smart Pillow by Machine Learning", </a:t>
            </a:r>
            <a:r>
              <a:rPr lang="en-US" sz="1400" i="1" dirty="0">
                <a:solidFill>
                  <a:srgbClr val="333333"/>
                </a:solidFill>
                <a:effectLst/>
                <a:latin typeface="Arial" panose="020B0604020202020204" pitchFamily="34" charset="0"/>
                <a:ea typeface="Calibri" panose="020F0502020204030204" pitchFamily="34" charset="0"/>
              </a:rPr>
              <a:t>Mechatronics and Automation (ICMA) 2019 IEEE International Conference on</a:t>
            </a:r>
            <a:r>
              <a:rPr lang="en-US" sz="1400" dirty="0">
                <a:solidFill>
                  <a:srgbClr val="333333"/>
                </a:solidFill>
                <a:effectLst/>
                <a:latin typeface="Arial" panose="020B0604020202020204" pitchFamily="34" charset="0"/>
                <a:ea typeface="Calibri" panose="020F0502020204030204" pitchFamily="34" charset="0"/>
              </a:rPr>
              <a:t>, pp. 421-426, 2019.</a:t>
            </a:r>
            <a:endParaRPr lang="en-IN" sz="1400" dirty="0">
              <a:solidFill>
                <a:srgbClr val="000000"/>
              </a:solidFill>
              <a:effectLst/>
              <a:latin typeface="Times New Roman" panose="02020603050405020304" pitchFamily="18" charset="0"/>
              <a:ea typeface="Calibri" panose="020F0502020204030204" pitchFamily="34" charset="0"/>
            </a:endParaRPr>
          </a:p>
          <a:p>
            <a:r>
              <a:rPr lang="en-US" sz="1800" dirty="0">
                <a:solidFill>
                  <a:srgbClr val="000000"/>
                </a:solidFill>
                <a:effectLst/>
                <a:latin typeface="Times New Roman" panose="02020603050405020304" pitchFamily="18" charset="0"/>
                <a:ea typeface="Calibri" panose="020F0502020204030204" pitchFamily="34" charset="0"/>
              </a:rPr>
              <a:t> </a:t>
            </a:r>
            <a:endParaRPr lang="en-IN" sz="1800" dirty="0">
              <a:solidFill>
                <a:srgbClr val="000000"/>
              </a:solidFill>
              <a:effectLst/>
              <a:latin typeface="Times New Roman" panose="02020603050405020304" pitchFamily="18" charset="0"/>
              <a:ea typeface="Calibri" panose="020F0502020204030204" pitchFamily="34" charset="0"/>
            </a:endParaRPr>
          </a:p>
          <a:p>
            <a:endParaRPr lang="en-IN" dirty="0"/>
          </a:p>
        </p:txBody>
      </p:sp>
    </p:spTree>
    <p:extLst>
      <p:ext uri="{BB962C8B-B14F-4D97-AF65-F5344CB8AC3E}">
        <p14:creationId xmlns:p14="http://schemas.microsoft.com/office/powerpoint/2010/main" xmlns="" val="414837912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FDAEAB-CB91-4F89-975A-3EE9A9499FCC}"/>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xmlns="" id="{3B88F8BE-1EAB-43EC-BE8C-93CEF29BBF15}"/>
              </a:ext>
            </a:extLst>
          </p:cNvPr>
          <p:cNvSpPr>
            <a:spLocks noGrp="1"/>
          </p:cNvSpPr>
          <p:nvPr>
            <p:ph idx="1"/>
          </p:nvPr>
        </p:nvSpPr>
        <p:spPr/>
        <p:txBody>
          <a:bodyPr>
            <a:normAutofit/>
          </a:bodyPr>
          <a:lstStyle/>
          <a:p>
            <a:pPr marL="0" indent="0">
              <a:buNone/>
            </a:pPr>
            <a:r>
              <a:rPr lang="en-US" sz="1800" dirty="0">
                <a:effectLst/>
                <a:latin typeface="Arial Rounded MT Bold" panose="020F0704030504030204" pitchFamily="34" charset="0"/>
                <a:ea typeface="Calibri" panose="020F0502020204030204" pitchFamily="34" charset="0"/>
                <a:cs typeface="Times New Roman" panose="02020603050405020304" pitchFamily="18" charset="0"/>
              </a:rPr>
              <a:t> </a:t>
            </a:r>
            <a:r>
              <a:rPr lang="en-US" sz="1800" dirty="0">
                <a:latin typeface="Arial Rounded MT Bold" panose="020F0704030504030204" pitchFamily="34" charset="0"/>
                <a:ea typeface="Calibri" panose="020F0502020204030204" pitchFamily="34" charset="0"/>
                <a:cs typeface="Times New Roman" panose="02020603050405020304" pitchFamily="18" charset="0"/>
              </a:rPr>
              <a:t>Nowadays there is a real need for the reformation in Primary sector of Farming so, we have thought of making a project that can check the quality of the crop as the farmer is asked to enter the crop’s location which will thereafter, gets classified through meteorological data of the weather condition &amp; it’ll classify the suitable parameters of the crop finally leading to prediction of the quality of crop. </a:t>
            </a:r>
          </a:p>
          <a:p>
            <a:pPr marL="0" indent="0">
              <a:buNone/>
            </a:pPr>
            <a:r>
              <a:rPr lang="en-US" sz="1800" dirty="0">
                <a:effectLst/>
                <a:latin typeface="Arial Rounded MT Bold" panose="020F0704030504030204" pitchFamily="34" charset="0"/>
                <a:ea typeface="Calibri" panose="020F0502020204030204" pitchFamily="34" charset="0"/>
                <a:cs typeface="Times New Roman" panose="02020603050405020304" pitchFamily="18" charset="0"/>
              </a:rPr>
              <a:t>By this, we can also connect them to customers directly with an interface &amp; they would also provide reviews for the product. </a:t>
            </a:r>
            <a:r>
              <a:rPr lang="en-US" sz="1800" dirty="0">
                <a:latin typeface="Arial Rounded MT Bold" panose="020F0704030504030204" pitchFamily="34" charset="0"/>
                <a:ea typeface="Calibri" panose="020F0502020204030204" pitchFamily="34" charset="0"/>
                <a:cs typeface="Times New Roman" panose="02020603050405020304" pitchFamily="18" charset="0"/>
              </a:rPr>
              <a:t>This will reduce most of their problems &amp; leading them to live a profitable lifestyle.</a:t>
            </a:r>
          </a:p>
          <a:p>
            <a:pPr marL="0" indent="0">
              <a:buNone/>
            </a:pPr>
            <a:r>
              <a:rPr lang="en-US" sz="1800" dirty="0">
                <a:effectLst/>
                <a:latin typeface="Arial Rounded MT Bold" panose="020F0704030504030204" pitchFamily="34" charset="0"/>
                <a:ea typeface="Calibri" panose="020F0502020204030204" pitchFamily="34" charset="0"/>
                <a:cs typeface="Times New Roman" panose="02020603050405020304" pitchFamily="18" charset="0"/>
              </a:rPr>
              <a:t>Finally, this could help </a:t>
            </a:r>
            <a:r>
              <a:rPr lang="en-US" sz="1800" dirty="0">
                <a:latin typeface="Arial Rounded MT Bold" panose="020F0704030504030204" pitchFamily="34" charset="0"/>
                <a:ea typeface="Calibri" panose="020F0502020204030204" pitchFamily="34" charset="0"/>
                <a:cs typeface="Times New Roman" panose="02020603050405020304" pitchFamily="18" charset="0"/>
              </a:rPr>
              <a:t>for</a:t>
            </a:r>
            <a:r>
              <a:rPr lang="en-US" sz="1800" dirty="0">
                <a:effectLst/>
                <a:latin typeface="Arial Rounded MT Bold" panose="020F0704030504030204" pitchFamily="34" charset="0"/>
                <a:ea typeface="Calibri" panose="020F0502020204030204" pitchFamily="34" charset="0"/>
                <a:cs typeface="Times New Roman" panose="02020603050405020304" pitchFamily="18" charset="0"/>
              </a:rPr>
              <a:t> the improvisation in the standards of society &amp; our country. </a:t>
            </a:r>
            <a:endParaRPr lang="en-IN" sz="1800" dirty="0">
              <a:effectLst/>
              <a:latin typeface="Arial Rounded MT Bold" panose="020F0704030504030204" pitchFamily="34" charset="0"/>
              <a:ea typeface="Calibri" panose="020F0502020204030204" pitchFamily="34" charset="0"/>
              <a:cs typeface="Times New Roman" panose="02020603050405020304" pitchFamily="18" charset="0"/>
            </a:endParaRPr>
          </a:p>
          <a:p>
            <a:endParaRPr lang="en-IN" dirty="0">
              <a:latin typeface="Arial Rounded MT Bold" panose="020F0704030504030204" pitchFamily="34" charset="0"/>
            </a:endParaRPr>
          </a:p>
        </p:txBody>
      </p:sp>
    </p:spTree>
    <p:extLst>
      <p:ext uri="{BB962C8B-B14F-4D97-AF65-F5344CB8AC3E}">
        <p14:creationId xmlns:p14="http://schemas.microsoft.com/office/powerpoint/2010/main" xmlns="" val="395568559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AC112A-BE06-453F-BA28-5F9DAAE4CCC6}"/>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xmlns="" id="{B12B52B3-D103-400D-ABCA-C2AB0F3FDFB8}"/>
              </a:ext>
            </a:extLst>
          </p:cNvPr>
          <p:cNvSpPr>
            <a:spLocks noGrp="1"/>
          </p:cNvSpPr>
          <p:nvPr>
            <p:ph idx="1"/>
          </p:nvPr>
        </p:nvSpPr>
        <p:spPr/>
        <p:txBody>
          <a:bodyPr>
            <a:normAutofit/>
          </a:bodyPr>
          <a:lstStyle/>
          <a:p>
            <a:r>
              <a:rPr lang="en-US" sz="1600" dirty="0">
                <a:effectLst/>
                <a:latin typeface="Arial Rounded MT Bold" panose="020F0704030504030204" pitchFamily="34" charset="0"/>
                <a:ea typeface="Calibri" panose="020F0502020204030204" pitchFamily="34" charset="0"/>
                <a:cs typeface="Times New Roman" panose="02020603050405020304" pitchFamily="18" charset="0"/>
              </a:rPr>
              <a:t>Weather forecasting is the application of science and technology to predict the conditions of the atmosphere for a given location and time. Human beings have attempted to predict the weather informally for millennia and formally since the weather forecasts are made by collecting quantitative data about the current state of the atmosphere at a given place and using meteorology to project how the atmosphere will change , ANNs are particularly appealing because of their ability to model an unspecified nonlinear relationship between load and weather variables. </a:t>
            </a:r>
          </a:p>
          <a:p>
            <a:r>
              <a:rPr lang="en-US" sz="1600" dirty="0">
                <a:latin typeface="Arial Rounded MT Bold" panose="020F0704030504030204" pitchFamily="34" charset="0"/>
                <a:cs typeface="Times New Roman" panose="02020603050405020304" pitchFamily="18" charset="0"/>
              </a:rPr>
              <a:t>This techniques would be proved helpful in the field of Crop quality check as weather condition plays a very important role in the crop growth. </a:t>
            </a:r>
            <a:r>
              <a:rPr lang="en-US" sz="1600" dirty="0">
                <a:latin typeface="Arial Rounded MT Bold" panose="020F0704030504030204" pitchFamily="34" charset="0"/>
              </a:rPr>
              <a:t>To add intelligence for system as human we have given a study platform called Artificial Neural networks, Machine learning, rule based techniques where there exist ample impetus to study the weather occurrence and prediction.</a:t>
            </a:r>
          </a:p>
          <a:p>
            <a:r>
              <a:rPr lang="en-IN" sz="1600" dirty="0">
                <a:latin typeface="Arial Rounded MT Bold" panose="020F0704030504030204" pitchFamily="34" charset="0"/>
              </a:rPr>
              <a:t>We have used Regression analysis for making predictions &amp; determine the output precisely. Regression equations are actually a crucial part of the statistical output after you fit a model. We require certain relevant variables, formulate a model, and then evaluate ow well the model fits the data.</a:t>
            </a:r>
          </a:p>
        </p:txBody>
      </p:sp>
    </p:spTree>
    <p:extLst>
      <p:ext uri="{BB962C8B-B14F-4D97-AF65-F5344CB8AC3E}">
        <p14:creationId xmlns:p14="http://schemas.microsoft.com/office/powerpoint/2010/main" xmlns="" val="3199216304"/>
      </p:ext>
    </p:extLst>
  </p:cSld>
  <p:clrMapOvr>
    <a:masterClrMapping/>
  </p:clrMapOvr>
  <mc:AlternateContent xmlns:mc="http://schemas.openxmlformats.org/markup-compatibility/2006">
    <mc:Choice xmlns:p14="http://schemas.microsoft.com/office/powerpoint/2010/main" xmlns=""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2E9C34-9A32-43C7-850D-F0D8F66A168A}"/>
              </a:ext>
            </a:extLst>
          </p:cNvPr>
          <p:cNvSpPr>
            <a:spLocks noGrp="1"/>
          </p:cNvSpPr>
          <p:nvPr>
            <p:ph type="title"/>
          </p:nvPr>
        </p:nvSpPr>
        <p:spPr/>
        <p:txBody>
          <a:bodyPr/>
          <a:lstStyle/>
          <a:p>
            <a:r>
              <a:rPr lang="en-IN" dirty="0"/>
              <a:t>METHODOLOGY/ALGORITHM</a:t>
            </a:r>
          </a:p>
        </p:txBody>
      </p:sp>
      <p:sp>
        <p:nvSpPr>
          <p:cNvPr id="3" name="Content Placeholder 2">
            <a:extLst>
              <a:ext uri="{FF2B5EF4-FFF2-40B4-BE49-F238E27FC236}">
                <a16:creationId xmlns:a16="http://schemas.microsoft.com/office/drawing/2014/main" xmlns="" id="{2FB5E7F4-7FD9-49FD-B448-7DC5F03E50F5}"/>
              </a:ext>
            </a:extLst>
          </p:cNvPr>
          <p:cNvSpPr>
            <a:spLocks noGrp="1"/>
          </p:cNvSpPr>
          <p:nvPr>
            <p:ph idx="1"/>
          </p:nvPr>
        </p:nvSpPr>
        <p:spPr>
          <a:xfrm>
            <a:off x="685800" y="2194560"/>
            <a:ext cx="9791700" cy="4225290"/>
          </a:xfrm>
        </p:spPr>
        <p:txBody>
          <a:bodyPr>
            <a:normAutofit/>
          </a:bodyPr>
          <a:lstStyle/>
          <a:p>
            <a:r>
              <a:rPr lang="en-US" sz="2000" dirty="0">
                <a:latin typeface="Arial Rounded MT Bold" panose="020F0704030504030204" pitchFamily="34" charset="0"/>
              </a:rPr>
              <a:t>Neural network provides methodology of solving highly non-linear problems. Inspired by brain as ANN is interconnection of highly non-linear neuron . The neuron are connected to each other via link. This network is trained using Back-propagation algorithm.</a:t>
            </a:r>
          </a:p>
          <a:p>
            <a:r>
              <a:rPr lang="en-US" sz="2000" dirty="0">
                <a:latin typeface="Arial Rounded MT Bold" panose="020F0704030504030204" pitchFamily="34" charset="0"/>
              </a:rPr>
              <a:t>In Machine learning, we build a model based on labeled training data. The model is then used for mapping new examples. So, based on the observed weather patterns from the past, we tried to build this model and used to predict the weather. </a:t>
            </a:r>
          </a:p>
          <a:p>
            <a:r>
              <a:rPr lang="en-US" sz="2000" dirty="0">
                <a:latin typeface="Arial Rounded MT Bold" panose="020F0704030504030204" pitchFamily="34" charset="0"/>
              </a:rPr>
              <a:t>In Back propagation algorithm the error is back propagated and respectively the weights are adjusted so as to reduce the error. The iteration continues until target value with minimum error is reached. </a:t>
            </a:r>
          </a:p>
          <a:p>
            <a:endParaRPr lang="en-US" dirty="0"/>
          </a:p>
        </p:txBody>
      </p:sp>
    </p:spTree>
    <p:extLst>
      <p:ext uri="{BB962C8B-B14F-4D97-AF65-F5344CB8AC3E}">
        <p14:creationId xmlns:p14="http://schemas.microsoft.com/office/powerpoint/2010/main" xmlns="" val="1720361018"/>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70CB82-43D7-4C3D-8476-073DBD6782E5}"/>
              </a:ext>
            </a:extLst>
          </p:cNvPr>
          <p:cNvSpPr txBox="1"/>
          <p:nvPr/>
        </p:nvSpPr>
        <p:spPr>
          <a:xfrm>
            <a:off x="1085849" y="1676400"/>
            <a:ext cx="9220201" cy="480131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Rounded MT Bold" panose="020F0704030504030204" pitchFamily="34" charset="0"/>
              </a:rPr>
              <a:t>Linear regression is the most basic and frequently used predictive model for analysis. Regression estimates are generally used to describe the data and elucidate relationship between one or more independent and dependent variables. Linear regression finds the best-fit through the points, graphically. Hence, we tried using regression model to describe our output in the form of relative graphs.</a:t>
            </a:r>
            <a:endParaRPr lang="en-IN" dirty="0">
              <a:latin typeface="Arial Rounded MT Bold" panose="020F0704030504030204" pitchFamily="34" charset="0"/>
            </a:endParaRPr>
          </a:p>
          <a:p>
            <a:pPr marL="285750" indent="-285750">
              <a:buFont typeface="Arial" panose="020B0604020202020204" pitchFamily="34" charset="0"/>
              <a:buChar char="•"/>
            </a:pPr>
            <a:endParaRPr lang="en-US" dirty="0">
              <a:latin typeface="Arial Rounded MT Bold" panose="020F0704030504030204" pitchFamily="34" charset="0"/>
            </a:endParaRPr>
          </a:p>
          <a:p>
            <a:pPr marL="285750" indent="-285750">
              <a:buFont typeface="Arial" panose="020B0604020202020204" pitchFamily="34" charset="0"/>
              <a:buChar char="•"/>
            </a:pPr>
            <a:r>
              <a:rPr lang="en-IN" dirty="0">
                <a:latin typeface="Arial Rounded MT Bold" panose="020F0704030504030204" pitchFamily="34" charset="0"/>
              </a:rPr>
              <a:t>Initially, we tried to create different models &amp; compare all the 3 models as per the classified parameters to define the weather condition. Then, we made use of a Classifier. It was basically used to classify which of the given parameters are genuinely useful for a particular crop. This helped us in getting somewhat accurate &amp; precise information with percentage ratio of the crop. Finally after the comparisons &amp; combinations, we found out the proper crop quality with weather check.</a:t>
            </a:r>
          </a:p>
          <a:p>
            <a:pPr marL="285750" indent="-285750">
              <a:buFont typeface="Arial" panose="020B0604020202020204" pitchFamily="34" charset="0"/>
              <a:buChar char="•"/>
            </a:pPr>
            <a:r>
              <a:rPr lang="en-IN" dirty="0">
                <a:latin typeface="Arial Rounded MT Bold" panose="020F0704030504030204" pitchFamily="34" charset="0"/>
              </a:rPr>
              <a:t>As the output is displayed, we can classify if the particular crop is healthy to use or not i.e. predict the yield of crops.</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xmlns="" val="78972636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0" y="0"/>
            <a:ext cx="5581650" cy="38100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5600700" y="0"/>
            <a:ext cx="6591300" cy="379095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0" y="3771900"/>
            <a:ext cx="12192000" cy="308610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0" y="0"/>
            <a:ext cx="6515100" cy="68580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6477000" y="0"/>
            <a:ext cx="5715000" cy="685800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1431</TotalTime>
  <Words>810</Words>
  <Application>Microsoft Office PowerPoint</Application>
  <PresentationFormat>Custom</PresentationFormat>
  <Paragraphs>44</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Vapor Trail</vt:lpstr>
      <vt:lpstr>QUALITY CHECK OF CROPS</vt:lpstr>
      <vt:lpstr>Slide 2</vt:lpstr>
      <vt:lpstr>Abstract</vt:lpstr>
      <vt:lpstr>INTRODUCTION</vt:lpstr>
      <vt:lpstr>METHODOLOGY/ALGORITHM</vt:lpstr>
      <vt:lpstr>Slide 6</vt:lpstr>
      <vt:lpstr>Slide 7</vt:lpstr>
      <vt:lpstr>Slide 8</vt:lpstr>
      <vt:lpstr>Slide 9</vt:lpstr>
      <vt:lpstr>Slide 10</vt:lpstr>
      <vt:lpstr>HARDWARE </vt:lpstr>
      <vt:lpstr>Slide 12</vt:lpstr>
      <vt:lpstr>Slide 13</vt:lpstr>
      <vt:lpstr>RESULTS &amp; DISCUSSIONS</vt:lpstr>
      <vt:lpstr>Slide 15</vt:lpstr>
      <vt:lpstr>Slide 16</vt:lpstr>
      <vt:lpstr>CONCLUSION</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hirwa oza</dc:creator>
  <cp:lastModifiedBy>HP</cp:lastModifiedBy>
  <cp:revision>21</cp:revision>
  <dcterms:created xsi:type="dcterms:W3CDTF">2021-02-26T08:58:56Z</dcterms:created>
  <dcterms:modified xsi:type="dcterms:W3CDTF">2021-04-10T17:46:39Z</dcterms:modified>
</cp:coreProperties>
</file>